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0" r:id="rId3"/>
    <p:sldId id="261" r:id="rId4"/>
    <p:sldId id="258" r:id="rId5"/>
    <p:sldId id="263" r:id="rId6"/>
    <p:sldId id="269" r:id="rId7"/>
    <p:sldId id="270" r:id="rId8"/>
    <p:sldId id="268" r:id="rId9"/>
    <p:sldId id="295" r:id="rId10"/>
    <p:sldId id="272" r:id="rId11"/>
    <p:sldId id="275" r:id="rId12"/>
    <p:sldId id="276" r:id="rId13"/>
    <p:sldId id="299" r:id="rId14"/>
    <p:sldId id="277" r:id="rId15"/>
    <p:sldId id="278" r:id="rId16"/>
    <p:sldId id="279" r:id="rId17"/>
    <p:sldId id="280" r:id="rId18"/>
    <p:sldId id="283" r:id="rId19"/>
    <p:sldId id="282" r:id="rId20"/>
    <p:sldId id="284" r:id="rId21"/>
    <p:sldId id="285" r:id="rId22"/>
    <p:sldId id="286" r:id="rId23"/>
    <p:sldId id="287" r:id="rId24"/>
    <p:sldId id="289" r:id="rId25"/>
    <p:sldId id="290" r:id="rId26"/>
    <p:sldId id="291" r:id="rId27"/>
    <p:sldId id="292" r:id="rId28"/>
    <p:sldId id="273" r:id="rId29"/>
    <p:sldId id="259" r:id="rId30"/>
    <p:sldId id="296" r:id="rId31"/>
    <p:sldId id="294" r:id="rId32"/>
    <p:sldId id="303" r:id="rId33"/>
    <p:sldId id="300" r:id="rId34"/>
    <p:sldId id="301" r:id="rId35"/>
    <p:sldId id="302" r:id="rId36"/>
    <p:sldId id="304" r:id="rId37"/>
    <p:sldId id="305" r:id="rId38"/>
    <p:sldId id="309" r:id="rId39"/>
    <p:sldId id="306" r:id="rId40"/>
    <p:sldId id="307" r:id="rId41"/>
    <p:sldId id="29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39D4B-0040-49EE-89B4-4323854F150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18AF9-BD8C-4642-A6A1-371B2D75BF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5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8AF9-BD8C-4642-A6A1-371B2D75BF2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FB08D-49B2-4A7E-B3CD-3DB4341BAEC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78235-CDD6-4AC6-9590-F99A7E5494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000232" y="357166"/>
            <a:ext cx="4572032" cy="14287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Ласкаво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просимо 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в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загальноосвітню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школу 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І-ІІІ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ступеня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с.Одеради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Музей-</a:t>
            </a:r>
            <a:r>
              <a:rPr lang="uk-UA" dirty="0" smtClean="0"/>
              <a:t>світлиця</a:t>
            </a:r>
            <a:endParaRPr lang="ru-RU" dirty="0"/>
          </a:p>
        </p:txBody>
      </p:sp>
      <p:pic>
        <p:nvPicPr>
          <p:cNvPr id="1026" name="Picture 2" descr="E:\фото школа\IMG_4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3500462" cy="2775877"/>
          </a:xfrm>
          <a:prstGeom prst="rect">
            <a:avLst/>
          </a:prstGeom>
          <a:noFill/>
        </p:spPr>
      </p:pic>
      <p:pic>
        <p:nvPicPr>
          <p:cNvPr id="1027" name="Picture 3" descr="E:\фото школа\IMG_4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142984"/>
            <a:ext cx="4071966" cy="2732504"/>
          </a:xfrm>
          <a:prstGeom prst="rect">
            <a:avLst/>
          </a:prstGeom>
          <a:noFill/>
        </p:spPr>
      </p:pic>
      <p:pic>
        <p:nvPicPr>
          <p:cNvPr id="1028" name="Picture 4" descr="E:\фото школа\IMG_4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5" y="3857628"/>
            <a:ext cx="3500462" cy="2786082"/>
          </a:xfrm>
          <a:prstGeom prst="rect">
            <a:avLst/>
          </a:prstGeom>
          <a:noFill/>
        </p:spPr>
      </p:pic>
      <p:pic>
        <p:nvPicPr>
          <p:cNvPr id="1029" name="Picture 5" descr="E:\фото школа\IMG_4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857628"/>
            <a:ext cx="4071966" cy="2743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Куточок бойової слави</a:t>
            </a:r>
            <a:endParaRPr lang="ru-RU" dirty="0"/>
          </a:p>
        </p:txBody>
      </p:sp>
      <p:pic>
        <p:nvPicPr>
          <p:cNvPr id="3" name="Рисунок 2" descr="E:\фото школа\IMG_40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32861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школа\IMG_4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357562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Куточок символіки</a:t>
            </a:r>
            <a:endParaRPr lang="ru-RU" dirty="0"/>
          </a:p>
        </p:txBody>
      </p:sp>
      <p:pic>
        <p:nvPicPr>
          <p:cNvPr id="3" name="Рисунок 2" descr="E:\фото школа\IMG_42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85926"/>
            <a:ext cx="61436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928794" y="1643050"/>
            <a:ext cx="5575300" cy="7493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Куточок   учнівського     саморядування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фото школа\IMG_42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71810"/>
            <a:ext cx="3101975" cy="206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 школа\IMG_42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3116"/>
            <a:ext cx="3073400" cy="204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Куточок “З історії </a:t>
            </a:r>
            <a:r>
              <a:rPr lang="uk-UA" dirty="0" err="1" smtClean="0"/>
              <a:t>школи”</a:t>
            </a:r>
            <a:endParaRPr lang="ru-RU" dirty="0"/>
          </a:p>
        </p:txBody>
      </p:sp>
      <p:pic>
        <p:nvPicPr>
          <p:cNvPr id="4" name="Рисунок 3" descr="E:\фото школа\IMG_42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071679"/>
            <a:ext cx="53578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Куточок випускника</a:t>
            </a:r>
            <a:endParaRPr lang="ru-RU" dirty="0"/>
          </a:p>
        </p:txBody>
      </p:sp>
      <p:pic>
        <p:nvPicPr>
          <p:cNvPr id="4" name="Рисунок 3" descr="E:\фото школа\IMG_41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285992"/>
            <a:ext cx="4891903" cy="366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Ігровий куточок </a:t>
            </a:r>
            <a:endParaRPr lang="ru-RU" dirty="0"/>
          </a:p>
        </p:txBody>
      </p:sp>
      <p:pic>
        <p:nvPicPr>
          <p:cNvPr id="3" name="Рисунок 2" descr="E:\фото школа\IMG_42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983014" cy="291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школа\IMG_42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643182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Забезпеченню навчально-виховного процесу сприяють: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 української мови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1"/>
            <a:ext cx="7772400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Девіз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071678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sz="4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43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4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значить </a:t>
            </a:r>
            <a:r>
              <a:rPr lang="ru-RU" sz="43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готувати</a:t>
            </a:r>
            <a:r>
              <a:rPr lang="ru-RU" sz="4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3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4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ru-RU" sz="43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Д.І.Писарєв</a:t>
            </a:r>
            <a:r>
              <a:rPr lang="ru-RU" sz="4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 географії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 біології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 хімії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 інформатики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Кабінети початкових класів</a:t>
            </a:r>
            <a:endParaRPr lang="ru-RU" dirty="0"/>
          </a:p>
        </p:txBody>
      </p:sp>
      <p:pic>
        <p:nvPicPr>
          <p:cNvPr id="3" name="Рисунок 2" descr="E:\фото школа\IMG_42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278605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 клас</a:t>
            </a:r>
            <a:endParaRPr lang="ru-RU" dirty="0"/>
          </a:p>
        </p:txBody>
      </p:sp>
      <p:pic>
        <p:nvPicPr>
          <p:cNvPr id="5" name="Рисунок 4" descr="E:\фото школа\IMG_42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857364"/>
            <a:ext cx="2668587" cy="177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28860" y="357187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 клас</a:t>
            </a:r>
            <a:endParaRPr lang="ru-RU" dirty="0"/>
          </a:p>
        </p:txBody>
      </p:sp>
      <p:pic>
        <p:nvPicPr>
          <p:cNvPr id="7" name="Рисунок 6" descr="E:\фото школа\IMG_42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643182"/>
            <a:ext cx="2571768" cy="152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3438" y="471488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 клас</a:t>
            </a:r>
            <a:endParaRPr lang="ru-RU" dirty="0"/>
          </a:p>
        </p:txBody>
      </p:sp>
      <p:pic>
        <p:nvPicPr>
          <p:cNvPr id="9" name="Рисунок 8" descr="E:\фото школа\IMG_43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500438"/>
            <a:ext cx="2428892" cy="162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00826" y="542926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 клас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Майстерня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772400" cy="1362075"/>
          </a:xfrm>
        </p:spPr>
        <p:txBody>
          <a:bodyPr>
            <a:normAutofit/>
          </a:bodyPr>
          <a:lstStyle/>
          <a:p>
            <a:r>
              <a:rPr lang="uk-UA" dirty="0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 </a:t>
            </a:r>
            <a:r>
              <a:rPr lang="uk-UA" dirty="0" err="1" smtClean="0"/>
              <a:t>зберігаючу</a:t>
            </a:r>
            <a:r>
              <a:rPr lang="uk-UA" dirty="0" smtClean="0"/>
              <a:t> функцію школи забезпечують: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2071678"/>
            <a:ext cx="7772400" cy="78581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Спортивна зала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Спортивний майданчик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Шкільна їдальня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E:\фото школа\IMG_43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857364"/>
            <a:ext cx="2197100" cy="14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школа\IMG_39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00438"/>
            <a:ext cx="2782887" cy="185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318610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Шкільна бібліотека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Бджілки трудівниці – наші техпрацівниці</a:t>
            </a:r>
            <a:endParaRPr lang="ru-RU" dirty="0"/>
          </a:p>
        </p:txBody>
      </p:sp>
      <p:pic>
        <p:nvPicPr>
          <p:cNvPr id="3074" name="Picture 2" descr="E:\фото школа\IMG_4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6889566" cy="4593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934" y="2000240"/>
            <a:ext cx="41908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Наше шкільне життя</a:t>
            </a:r>
            <a:endParaRPr lang="ru-RU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72400" cy="1470025"/>
          </a:xfrm>
        </p:spPr>
        <p:txBody>
          <a:bodyPr/>
          <a:lstStyle/>
          <a:p>
            <a:r>
              <a:rPr lang="ru-RU" b="1" u="sng" dirty="0"/>
              <a:t>Кредо </a:t>
            </a:r>
            <a:r>
              <a:rPr lang="ru-RU" b="1" u="sng" dirty="0" err="1"/>
              <a:t>школи</a:t>
            </a:r>
            <a:r>
              <a:rPr lang="ru-RU" b="1" u="sng" dirty="0"/>
              <a:t>: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2071678"/>
            <a:ext cx="5643602" cy="2571768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духу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партнерства,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взаємодопомоги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демократизму,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оновлення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освоєння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новітніх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спрямованих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0114"/>
          </a:xfrm>
        </p:spPr>
        <p:txBody>
          <a:bodyPr>
            <a:normAutofit/>
          </a:bodyPr>
          <a:lstStyle/>
          <a:p>
            <a:r>
              <a:rPr lang="uk-UA" dirty="0" smtClean="0"/>
              <a:t>Загальноосвітня школа І-ІІІ ступеня </a:t>
            </a:r>
            <a:r>
              <a:rPr lang="uk-UA" dirty="0" err="1" smtClean="0"/>
              <a:t>с.Одеради</a:t>
            </a:r>
            <a:r>
              <a:rPr lang="uk-UA" dirty="0" smtClean="0"/>
              <a:t> має багате минуле, творче сучасне, перспективне майбутнє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37" y="-2654"/>
            <a:ext cx="3225800" cy="250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Нові документи\Інформатика\гурток\фото школа1\Фото0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329" y="-6406"/>
            <a:ext cx="2984847" cy="25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ові документи\Інформатика\гурток\фото школа1\Фото0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474" y="0"/>
            <a:ext cx="3048709" cy="24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ові документи\Інформатика\гурток\фото школа1\Фото04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526" y="2365814"/>
            <a:ext cx="3391926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ові документи\Інформатика\гурток\фото школа1\Фото04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348880"/>
            <a:ext cx="3414504" cy="256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Нові документи\Інформатика\гурток\фото школа1\Фото04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65814"/>
            <a:ext cx="3328144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Нові документи\Інформатика\гурток\фото школа1\Фото04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526" y="4534247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Нові документи\Інформатика\гурток\фото школа1\Фото04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52857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Нові документи\Інформатика\гурток\фото школа1\Фото05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474" y="4530080"/>
            <a:ext cx="3103893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204864"/>
            <a:ext cx="646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 років після школи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98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20608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uk-UA" dirty="0" smtClean="0">
                <a:solidFill>
                  <a:srgbClr val="FF0000"/>
                </a:solidFill>
              </a:rPr>
              <a:t>клас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16016" y="28529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0"/>
            <a:ext cx="33478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740352" y="17728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7 клас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31318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9552" y="621166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22 червня 1996р. </a:t>
            </a:r>
            <a:r>
              <a:rPr lang="uk-UA" dirty="0" smtClean="0">
                <a:solidFill>
                  <a:srgbClr val="FF0000"/>
                </a:solidFill>
              </a:rPr>
              <a:t>Випускний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501008"/>
            <a:ext cx="30243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121696"/>
            <a:ext cx="30598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4139952" cy="342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35696" y="27089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5 років. Зустріч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випукників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3204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9959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835696" y="5949280"/>
            <a:ext cx="253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Зустріч  через 10 років</a:t>
            </a:r>
            <a:endParaRPr lang="uk-UA" sz="20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429000"/>
            <a:ext cx="4608512" cy="318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8346" y="2967335"/>
            <a:ext cx="7027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kumimoji="0" lang="uk-UA" sz="5400" b="1" i="0" u="none" strike="noStrike" cap="none" spc="0" normalizeH="0" baseline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 років після школи </a:t>
            </a:r>
            <a:endParaRPr lang="ru-RU" sz="5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91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3759"/>
            <a:ext cx="3851920" cy="379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61653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Останній дзвінок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477202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4048" y="515719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Новий рік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425" cy="405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595" y="3181174"/>
            <a:ext cx="4698405" cy="367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Відпочинок на природі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293096"/>
            <a:ext cx="38603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Відпочинок </a:t>
            </a:r>
          </a:p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 природі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779911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501008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388870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5661248"/>
            <a:ext cx="75700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Ми – одна шкільна сім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’</a:t>
            </a:r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7089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Випускний бал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996952"/>
            <a:ext cx="536408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"/>
            <a:ext cx="5000628" cy="1071546"/>
          </a:xfrm>
        </p:spPr>
        <p:txBody>
          <a:bodyPr/>
          <a:lstStyle/>
          <a:p>
            <a:r>
              <a:rPr lang="uk-UA" dirty="0" smtClean="0"/>
              <a:t>З історії школи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1071546"/>
            <a:ext cx="5500726" cy="457203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Школа розташована в центрі села </a:t>
            </a:r>
            <a:r>
              <a:rPr lang="uk-UA" dirty="0" err="1" smtClean="0">
                <a:solidFill>
                  <a:schemeClr val="tx1"/>
                </a:solidFill>
              </a:rPr>
              <a:t>Одеради</a:t>
            </a:r>
            <a:r>
              <a:rPr lang="uk-UA" dirty="0" smtClean="0">
                <a:solidFill>
                  <a:schemeClr val="tx1"/>
                </a:solidFill>
              </a:rPr>
              <a:t>. Вперше гостинно відчинила свої двері </a:t>
            </a:r>
            <a:r>
              <a:rPr lang="uk-UA" dirty="0" err="1" smtClean="0">
                <a:solidFill>
                  <a:schemeClr val="tx1"/>
                </a:solidFill>
              </a:rPr>
              <a:t>дя</a:t>
            </a:r>
            <a:r>
              <a:rPr lang="uk-UA" dirty="0" smtClean="0">
                <a:solidFill>
                  <a:schemeClr val="tx1"/>
                </a:solidFill>
              </a:rPr>
              <a:t> дітей із Сьомаків, </a:t>
            </a:r>
            <a:r>
              <a:rPr lang="uk-UA" dirty="0" err="1" smtClean="0">
                <a:solidFill>
                  <a:schemeClr val="tx1"/>
                </a:solidFill>
              </a:rPr>
              <a:t>Одерад</a:t>
            </a:r>
            <a:r>
              <a:rPr lang="uk-UA" dirty="0" smtClean="0">
                <a:solidFill>
                  <a:schemeClr val="tx1"/>
                </a:solidFill>
              </a:rPr>
              <a:t>, Городка у 1985 році як десятирічка. Першим директором школи (1985-1990 рр.) був Каменський О.Д., 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1990-1991 р – </a:t>
            </a:r>
            <a:r>
              <a:rPr lang="uk-UA" dirty="0" err="1" smtClean="0">
                <a:solidFill>
                  <a:schemeClr val="tx1"/>
                </a:solidFill>
              </a:rPr>
              <a:t>Гітун</a:t>
            </a:r>
            <a:r>
              <a:rPr lang="uk-UA" dirty="0" smtClean="0">
                <a:solidFill>
                  <a:schemeClr val="tx1"/>
                </a:solidFill>
              </a:rPr>
              <a:t> М.М.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1991-1992рр. – </a:t>
            </a:r>
            <a:r>
              <a:rPr lang="uk-UA" dirty="0" err="1" smtClean="0">
                <a:solidFill>
                  <a:schemeClr val="tx1"/>
                </a:solidFill>
              </a:rPr>
              <a:t>Галалюк</a:t>
            </a:r>
            <a:r>
              <a:rPr lang="uk-UA" dirty="0" smtClean="0">
                <a:solidFill>
                  <a:schemeClr val="tx1"/>
                </a:solidFill>
              </a:rPr>
              <a:t> І.І.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1992-1996 рр. – Нечипорук В.В.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З 1997 і до нині – </a:t>
            </a:r>
            <a:r>
              <a:rPr lang="uk-UA" dirty="0" err="1" smtClean="0">
                <a:solidFill>
                  <a:schemeClr val="tx1"/>
                </a:solidFill>
              </a:rPr>
              <a:t>Винарчик</a:t>
            </a:r>
            <a:r>
              <a:rPr lang="uk-UA" dirty="0" smtClean="0">
                <a:solidFill>
                  <a:schemeClr val="tx1"/>
                </a:solidFill>
              </a:rPr>
              <a:t> Б.Й.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1404581" cy="215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428736"/>
            <a:ext cx="1301730" cy="189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928934"/>
            <a:ext cx="1500198" cy="225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500570"/>
            <a:ext cx="1428760" cy="206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1" y="1844825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717032"/>
            <a:ext cx="392392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6538" y="2204864"/>
            <a:ext cx="35909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1876" y="504651"/>
            <a:ext cx="624363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Педагогічний колектив налічує 19 чоловік. Всі вчителі мають вищу педагогічну освіту. Серед них: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5 спеціалістів з вищою кваліфікаційною категорією,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1 вчитель-методист,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3 мають звання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“Старший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вчитель”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, 10 спеціалістів І кваліфікаційної категорії,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ІІ кваліфікаційної категорії – 2,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спеціаліст - 2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496"/>
            <a:ext cx="6486516" cy="2500330"/>
          </a:xfrm>
        </p:spPr>
        <p:txBody>
          <a:bodyPr>
            <a:noAutofit/>
          </a:bodyPr>
          <a:lstStyle/>
          <a:p>
            <a:r>
              <a:rPr lang="uk-UA" sz="3200" dirty="0" smtClean="0"/>
              <a:t>Школа дала путівку в життя 289 випускникам . Працюють вони на різних посадах: лікарі, вчителі, юристи, продавці, водії, тощо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285728"/>
            <a:ext cx="5900734" cy="17526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Нині в нашій школі працює 11 класів-комплектів, у яких навчається </a:t>
            </a:r>
            <a:r>
              <a:rPr lang="uk-UA" dirty="0" smtClean="0">
                <a:solidFill>
                  <a:schemeClr val="tx1"/>
                </a:solidFill>
              </a:rPr>
              <a:t>124 </a:t>
            </a:r>
            <a:r>
              <a:rPr lang="uk-UA" dirty="0" smtClean="0">
                <a:solidFill>
                  <a:schemeClr val="tx1"/>
                </a:solidFill>
              </a:rPr>
              <a:t>учні.</a:t>
            </a:r>
          </a:p>
          <a:p>
            <a:endParaRPr lang="ru-RU" dirty="0"/>
          </a:p>
        </p:txBody>
      </p:sp>
      <p:pic>
        <p:nvPicPr>
          <p:cNvPr id="7170" name="Picture 2" descr="D:\Нові документи\шаблони\images567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1785950" cy="2333625"/>
          </a:xfrm>
          <a:prstGeom prst="rect">
            <a:avLst/>
          </a:prstGeom>
          <a:noFill/>
        </p:spPr>
      </p:pic>
      <p:pic>
        <p:nvPicPr>
          <p:cNvPr id="7171" name="Picture 3" descr="D:\Нові документи\шаблони\images567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357694"/>
            <a:ext cx="2447925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00174"/>
            <a:ext cx="8229600" cy="2297106"/>
          </a:xfrm>
        </p:spPr>
        <p:txBody>
          <a:bodyPr/>
          <a:lstStyle/>
          <a:p>
            <a:r>
              <a:rPr lang="uk-UA" dirty="0" smtClean="0"/>
              <a:t>Виховна робота в школі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143240" y="357166"/>
            <a:ext cx="5414946" cy="1470025"/>
          </a:xfrm>
        </p:spPr>
        <p:txBody>
          <a:bodyPr/>
          <a:lstStyle/>
          <a:p>
            <a:r>
              <a:rPr lang="uk-UA" dirty="0" smtClean="0"/>
              <a:t>Проблема школи з виховної роботи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14678" y="1857364"/>
            <a:ext cx="5786478" cy="221457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>
                <a:solidFill>
                  <a:schemeClr val="tx1"/>
                </a:solidFill>
              </a:rPr>
              <a:t>Формування національно свідомої, духовно багатої особистості, здатної до самовизначення, самореалізації та самовдосконалення. Формування життєвої компетентності учнів в навчально-виховному процесі  на основі проектної діяльності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050" name="Picture 2" descr="E:\фото школа\IMG_4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143380"/>
            <a:ext cx="5643570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28604"/>
            <a:ext cx="6072230" cy="92869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Мандруючи школою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8486780" cy="2714644"/>
          </a:xfrm>
        </p:spPr>
        <p:txBody>
          <a:bodyPr>
            <a:noAutofit/>
          </a:bodyPr>
          <a:lstStyle/>
          <a:p>
            <a:pPr algn="just"/>
            <a:r>
              <a:rPr lang="uk-UA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“Ми</a:t>
            </a:r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кожен день приходимо до школи,</a:t>
            </a:r>
          </a:p>
          <a:p>
            <a:pPr algn="just"/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що не день – то нові відкриття.</a:t>
            </a:r>
          </a:p>
          <a:p>
            <a:pPr algn="just"/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нас ти, </a:t>
            </a:r>
            <a:r>
              <a:rPr lang="uk-UA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школо</a:t>
            </a:r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стала рідним домом,</a:t>
            </a:r>
          </a:p>
          <a:p>
            <a:pPr algn="just"/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 вчила </a:t>
            </a:r>
            <a:r>
              <a:rPr lang="uk-UA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жить</a:t>
            </a:r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здобувать</a:t>
            </a:r>
            <a:r>
              <a:rPr lang="uk-UA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знання”</a:t>
            </a:r>
            <a:endParaRPr lang="ru-RU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i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14818"/>
            <a:ext cx="4084616" cy="2222669"/>
          </a:xfrm>
          <a:prstGeom prst="rect">
            <a:avLst/>
          </a:prstGeom>
          <a:noFill/>
        </p:spPr>
      </p:pic>
      <p:pic>
        <p:nvPicPr>
          <p:cNvPr id="1027" name="Picture 3" descr="H: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1428750" cy="140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378</Words>
  <Application>Microsoft Office PowerPoint</Application>
  <PresentationFormat>Экран (4:3)</PresentationFormat>
  <Paragraphs>68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 Девіз школи:  </vt:lpstr>
      <vt:lpstr>Кредо школи:  </vt:lpstr>
      <vt:lpstr>З історії школи</vt:lpstr>
      <vt:lpstr>Педагогічний колектив налічує 19 чоловік. Всі вчителі мають вищу педагогічну освіту. Серед них:  5 спеціалістів з вищою кваліфікаційною категорією,  1 вчитель-методист,  3 мають звання “Старший вчитель”, 10 спеціалістів І кваліфікаційної категорії,  ІІ кваліфікаційної категорії – 2,  спеціаліст - 2</vt:lpstr>
      <vt:lpstr>Школа дала путівку в життя 289 випускникам . Працюють вони на різних посадах: лікарі, вчителі, юристи, продавці, водії, тощо</vt:lpstr>
      <vt:lpstr>Виховна робота в школі </vt:lpstr>
      <vt:lpstr>Проблема школи з виховної роботи </vt:lpstr>
      <vt:lpstr>Мандруючи школою </vt:lpstr>
      <vt:lpstr>Музей-світлиця</vt:lpstr>
      <vt:lpstr>Куточок бойової слави</vt:lpstr>
      <vt:lpstr>Куточок символіки</vt:lpstr>
      <vt:lpstr>Слайд 13</vt:lpstr>
      <vt:lpstr>Слайд 14</vt:lpstr>
      <vt:lpstr>Куточок “З історії школи”</vt:lpstr>
      <vt:lpstr>Куточок випускника</vt:lpstr>
      <vt:lpstr>Ігровий куточок </vt:lpstr>
      <vt:lpstr>Забезпеченню навчально-виховного процесу сприяють:</vt:lpstr>
      <vt:lpstr>Кабінет української мови </vt:lpstr>
      <vt:lpstr>Кабінет географії</vt:lpstr>
      <vt:lpstr>Кабінет біології</vt:lpstr>
      <vt:lpstr>Кабінет хімії</vt:lpstr>
      <vt:lpstr>Кабінет інформатики</vt:lpstr>
      <vt:lpstr>Кабінети початкових класів</vt:lpstr>
      <vt:lpstr>Майстерня </vt:lpstr>
      <vt:lpstr>Здоров’я зберігаючу функцію школи забезпечують:</vt:lpstr>
      <vt:lpstr>Шкільна бібліотека</vt:lpstr>
      <vt:lpstr>Бджілки трудівниці – наші техпрацівниці</vt:lpstr>
      <vt:lpstr>Слайд 29</vt:lpstr>
      <vt:lpstr>Загальноосвітня школа І-ІІІ ступеня с.Одеради має багате минуле, творче сучасне, перспективне майбутнє 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65</cp:revision>
  <dcterms:created xsi:type="dcterms:W3CDTF">2014-11-20T11:16:18Z</dcterms:created>
  <dcterms:modified xsi:type="dcterms:W3CDTF">2016-02-26T08:14:25Z</dcterms:modified>
</cp:coreProperties>
</file>